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  <p:sldId id="265" r:id="rId6"/>
    <p:sldId id="266" r:id="rId7"/>
    <p:sldId id="267" r:id="rId8"/>
    <p:sldId id="270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 Coffey-Bainbridge" initials="MC" lastIdx="0" clrIdx="0">
    <p:extLst>
      <p:ext uri="{19B8F6BF-5375-455C-9EA6-DF929625EA0E}">
        <p15:presenceInfo xmlns:p15="http://schemas.microsoft.com/office/powerpoint/2012/main" userId="S::mcoffeybainbridge@nottinghamacademy.org::dc747820-6e70-40c5-95f5-82a455ca1a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31BD"/>
    <a:srgbClr val="555AAC"/>
    <a:srgbClr val="018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E6D9E-CB06-41BD-9B56-91727BE4B502}" v="107" dt="2021-01-12T12:46:51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717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94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59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1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4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63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1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81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64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30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99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7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rgbClr val="9831BD"/>
            </a:gs>
            <a:gs pos="30000">
              <a:schemeClr val="accent1">
                <a:lumMod val="5000"/>
                <a:lumOff val="95000"/>
              </a:schemeClr>
            </a:gs>
            <a:gs pos="100000">
              <a:srgbClr val="9831BD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CD581-BEA8-49FA-B23C-B502A6028B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811D9-E951-439F-B505-EED9D98FB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09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2B747FD-6930-4B96-A43A-C46E470E0399}"/>
              </a:ext>
            </a:extLst>
          </p:cNvPr>
          <p:cNvGrpSpPr/>
          <p:nvPr/>
        </p:nvGrpSpPr>
        <p:grpSpPr>
          <a:xfrm>
            <a:off x="-9525" y="2201463"/>
            <a:ext cx="10152523" cy="2281328"/>
            <a:chOff x="-9525" y="2201463"/>
            <a:chExt cx="10152523" cy="228132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1FAF4D0-9A9B-4CC9-8942-7737F3817D43}"/>
                </a:ext>
              </a:extLst>
            </p:cNvPr>
            <p:cNvSpPr/>
            <p:nvPr/>
          </p:nvSpPr>
          <p:spPr>
            <a:xfrm>
              <a:off x="-9525" y="2201463"/>
              <a:ext cx="9934575" cy="2281328"/>
            </a:xfrm>
            <a:prstGeom prst="rect">
              <a:avLst/>
            </a:prstGeom>
            <a:solidFill>
              <a:srgbClr val="002060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2E9EFDF-0D2C-4711-AABB-93FA4AF58FDB}"/>
                </a:ext>
              </a:extLst>
            </p:cNvPr>
            <p:cNvSpPr txBox="1"/>
            <p:nvPr/>
          </p:nvSpPr>
          <p:spPr>
            <a:xfrm>
              <a:off x="1863516" y="3141586"/>
              <a:ext cx="79259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>
                  <a:solidFill>
                    <a:schemeClr val="bg1">
                      <a:lumMod val="95000"/>
                    </a:schemeClr>
                  </a:solidFill>
                  <a:latin typeface="Century Gothic" panose="020B0502020202020204" pitchFamily="34" charset="0"/>
                </a:rPr>
                <a:t>Assignments on Teams 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B513E1F-15DD-4974-B877-DF6CA6FC3371}"/>
                </a:ext>
              </a:extLst>
            </p:cNvPr>
            <p:cNvSpPr/>
            <p:nvPr/>
          </p:nvSpPr>
          <p:spPr>
            <a:xfrm>
              <a:off x="1952624" y="3853201"/>
              <a:ext cx="764381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For teachers pupils and parents/carers</a:t>
              </a:r>
            </a:p>
          </p:txBody>
        </p:sp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CB1DB266-25EB-4C97-BCB5-B3CACA66C790}"/>
                </a:ext>
              </a:extLst>
            </p:cNvPr>
            <p:cNvSpPr txBox="1"/>
            <p:nvPr/>
          </p:nvSpPr>
          <p:spPr>
            <a:xfrm>
              <a:off x="1952624" y="2326426"/>
              <a:ext cx="8190374" cy="975069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square" lIns="63305" tIns="31652" rIns="63305" bIns="3165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554"/>
                </a:spcAft>
              </a:pPr>
              <a:r>
                <a:rPr lang="en-GB" sz="6000" b="1" dirty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dist="38100" dir="2700000" algn="tl">
                      <a:srgbClr val="000000"/>
                    </a:outerShdw>
                  </a:effectLst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MICROSOFT TEAMS</a:t>
              </a:r>
              <a:endParaRPr lang="en-GB" sz="6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088" name="Picture 16" descr="See the source image">
              <a:extLst>
                <a:ext uri="{FF2B5EF4-FFF2-40B4-BE49-F238E27FC236}">
                  <a16:creationId xmlns:a16="http://schemas.microsoft.com/office/drawing/2014/main" id="{F05883B7-7555-4907-9671-F71E8BFC52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duotone>
                <a:prstClr val="black"/>
                <a:srgbClr val="9831BD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55" y="2387548"/>
              <a:ext cx="1618121" cy="1618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900B2BDD-7ABD-4794-9DC0-2064BA81B2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232" y="93134"/>
            <a:ext cx="3921698" cy="210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8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FAF4D0-9A9B-4CC9-8942-7737F3817D43}"/>
              </a:ext>
            </a:extLst>
          </p:cNvPr>
          <p:cNvSpPr/>
          <p:nvPr/>
        </p:nvSpPr>
        <p:spPr>
          <a:xfrm>
            <a:off x="0" y="0"/>
            <a:ext cx="9906000" cy="11064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CB1DB266-25EB-4C97-BCB5-B3CACA66C790}"/>
              </a:ext>
            </a:extLst>
          </p:cNvPr>
          <p:cNvSpPr txBox="1"/>
          <p:nvPr/>
        </p:nvSpPr>
        <p:spPr>
          <a:xfrm>
            <a:off x="130133" y="158285"/>
            <a:ext cx="8596068" cy="82316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554"/>
              </a:spcAft>
            </a:pPr>
            <a:r>
              <a:rPr lang="en-GB" sz="5000" b="1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dist="38100" dir="2700000" algn="tl">
                    <a:srgbClr val="000000"/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 IS AN ASSIGNMENT?</a:t>
            </a:r>
            <a:endParaRPr lang="en-GB" sz="5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E9EFDF-0D2C-4711-AABB-93FA4AF58FDB}"/>
              </a:ext>
            </a:extLst>
          </p:cNvPr>
          <p:cNvSpPr txBox="1"/>
          <p:nvPr/>
        </p:nvSpPr>
        <p:spPr>
          <a:xfrm>
            <a:off x="223443" y="1238060"/>
            <a:ext cx="93127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An assignment is the area where pupils access tasks/resources set by teachers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7471AFA-523F-4B88-8B76-614F6483B188}"/>
              </a:ext>
            </a:extLst>
          </p:cNvPr>
          <p:cNvCxnSpPr/>
          <p:nvPr/>
        </p:nvCxnSpPr>
        <p:spPr>
          <a:xfrm>
            <a:off x="5086985" y="2447100"/>
            <a:ext cx="0" cy="370541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B2C6C8-A838-416B-BDFF-9F032BFDA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639" y="2369487"/>
            <a:ext cx="40893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Click on your Class Channel  in the desired classroom, then select </a:t>
            </a: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Assignments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. 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This is where the work you need to complete can by found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The work will have a completion date or ‘turn in’ date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E362986-4571-46CB-A00D-584DDA0CF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9858" y="2369487"/>
            <a:ext cx="36352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Your </a:t>
            </a: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Assigned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 work will show in order of the date they need completing.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Click on any assignment to open it and view the assignment’s details. </a:t>
            </a:r>
          </a:p>
        </p:txBody>
      </p:sp>
      <p:pic>
        <p:nvPicPr>
          <p:cNvPr id="1026" name="Picture 2" descr="Select the Assignments tab to view your assignments in one class.">
            <a:extLst>
              <a:ext uri="{FF2B5EF4-FFF2-40B4-BE49-F238E27FC236}">
                <a16:creationId xmlns:a16="http://schemas.microsoft.com/office/drawing/2014/main" id="{52DA7EB6-5A99-4F8F-95B3-DB7336508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310" y="4542723"/>
            <a:ext cx="3809859" cy="18750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ee the source image">
            <a:extLst>
              <a:ext uri="{FF2B5EF4-FFF2-40B4-BE49-F238E27FC236}">
                <a16:creationId xmlns:a16="http://schemas.microsoft.com/office/drawing/2014/main" id="{51FBA158-610F-44F5-B995-837415549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899" y="4841207"/>
            <a:ext cx="1887994" cy="226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See the source image">
            <a:extLst>
              <a:ext uri="{FF2B5EF4-FFF2-40B4-BE49-F238E27FC236}">
                <a16:creationId xmlns:a16="http://schemas.microsoft.com/office/drawing/2014/main" id="{9DDC5986-575C-41EA-9022-57DE5790FD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134"/>
          <a:stretch/>
        </p:blipFill>
        <p:spPr bwMode="auto">
          <a:xfrm>
            <a:off x="7638322" y="83905"/>
            <a:ext cx="3467192" cy="92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0F5D2A1-1EE3-4BC1-BB7A-F23169E79B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175" y="5769184"/>
            <a:ext cx="722431" cy="766662"/>
          </a:xfrm>
          <a:prstGeom prst="rect">
            <a:avLst/>
          </a:prstGeom>
        </p:spPr>
      </p:pic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3E48FEF4-524D-48FD-A359-DBE48A48490A}"/>
              </a:ext>
            </a:extLst>
          </p:cNvPr>
          <p:cNvSpPr/>
          <p:nvPr/>
        </p:nvSpPr>
        <p:spPr>
          <a:xfrm>
            <a:off x="1263042" y="4961089"/>
            <a:ext cx="2854558" cy="1317702"/>
          </a:xfrm>
          <a:prstGeom prst="wedgeRoundRectCallout">
            <a:avLst>
              <a:gd name="adj1" fmla="val -64509"/>
              <a:gd name="adj2" fmla="val 4481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b="1" dirty="0">
                <a:latin typeface="Century Gothic" panose="020B0502020202020204" pitchFamily="34" charset="0"/>
              </a:rPr>
              <a:t>Tip:</a:t>
            </a:r>
            <a:r>
              <a:rPr lang="en-GB" sz="1600" dirty="0">
                <a:latin typeface="Century Gothic" panose="020B0502020202020204" pitchFamily="34" charset="0"/>
              </a:rPr>
              <a:t> Select the Expansion icon (diagonal, double sided arrow) to work in full-screen mode.</a:t>
            </a:r>
          </a:p>
        </p:txBody>
      </p:sp>
    </p:spTree>
    <p:extLst>
      <p:ext uri="{BB962C8B-B14F-4D97-AF65-F5344CB8AC3E}">
        <p14:creationId xmlns:p14="http://schemas.microsoft.com/office/powerpoint/2010/main" val="3054420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FAF4D0-9A9B-4CC9-8942-7737F3817D43}"/>
              </a:ext>
            </a:extLst>
          </p:cNvPr>
          <p:cNvSpPr/>
          <p:nvPr/>
        </p:nvSpPr>
        <p:spPr>
          <a:xfrm>
            <a:off x="0" y="0"/>
            <a:ext cx="9906000" cy="11064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CB1DB266-25EB-4C97-BCB5-B3CACA66C790}"/>
              </a:ext>
            </a:extLst>
          </p:cNvPr>
          <p:cNvSpPr txBox="1"/>
          <p:nvPr/>
        </p:nvSpPr>
        <p:spPr>
          <a:xfrm>
            <a:off x="130133" y="158285"/>
            <a:ext cx="8596068" cy="87375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554"/>
              </a:spcAft>
            </a:pPr>
            <a:r>
              <a:rPr lang="en-GB" sz="5000" b="1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dist="38100" dir="2700000" algn="tl">
                    <a:srgbClr val="000000"/>
                  </a:outerShdw>
                </a:effectLst>
                <a:latin typeface="Burbank Big Cd B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GB" sz="5000" b="1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dist="38100" dir="2700000" algn="tl">
                    <a:srgbClr val="000000"/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 IN’ AN ASSIGNMENT</a:t>
            </a:r>
            <a:endParaRPr lang="en-GB" sz="5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7471AFA-523F-4B88-8B76-614F6483B188}"/>
              </a:ext>
            </a:extLst>
          </p:cNvPr>
          <p:cNvCxnSpPr/>
          <p:nvPr/>
        </p:nvCxnSpPr>
        <p:spPr>
          <a:xfrm>
            <a:off x="5086985" y="2447100"/>
            <a:ext cx="0" cy="370541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B2C6C8-A838-416B-BDFF-9F032BFDA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3898" y="3591499"/>
            <a:ext cx="4086364" cy="26801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Your teacher will set work which you need to ‘turn in’.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Your teacher will have set a date you need to ‘turn it in’ by.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You can also attach other files. Select +Add work and upload your work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E362986-4571-46CB-A00D-584DDA0CF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86464" y="1426021"/>
            <a:ext cx="4125638" cy="2436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Your teachers can also see whether you have accessed (looked and opened it) on your class Teams area. </a:t>
            </a:r>
          </a:p>
          <a:p>
            <a:pPr marL="0" indent="0" algn="ctr">
              <a:buNone/>
            </a:pPr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Make sure you complete the work set  and more importantly  - TURN IT IN! </a:t>
            </a:r>
          </a:p>
        </p:txBody>
      </p:sp>
      <p:pic>
        <p:nvPicPr>
          <p:cNvPr id="2050" name="Picture 2" descr="View your assignment and select Turn in.">
            <a:extLst>
              <a:ext uri="{FF2B5EF4-FFF2-40B4-BE49-F238E27FC236}">
                <a16:creationId xmlns:a16="http://schemas.microsoft.com/office/drawing/2014/main" id="{35476889-DEEE-4B4A-A7DA-987BEB081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645" y="4315270"/>
            <a:ext cx="2881978" cy="19564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7E986BC-6A9C-4CAE-96D0-7DE3D4984F10}"/>
              </a:ext>
            </a:extLst>
          </p:cNvPr>
          <p:cNvSpPr txBox="1"/>
          <p:nvPr/>
        </p:nvSpPr>
        <p:spPr>
          <a:xfrm>
            <a:off x="357873" y="1400659"/>
            <a:ext cx="431821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‘Turn in’ </a:t>
            </a: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means  - hand in.  When you have completed an assignment, you need to Turn it in and upload it onto your specific class Teams area so your teacher can mark it</a:t>
            </a:r>
          </a:p>
          <a:p>
            <a:endParaRPr lang="en-GB" sz="2200" b="1" dirty="0">
              <a:solidFill>
                <a:schemeClr val="tx1">
                  <a:lumMod val="95000"/>
                  <a:lumOff val="5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Attaching files:</a:t>
            </a:r>
          </a:p>
        </p:txBody>
      </p:sp>
      <p:pic>
        <p:nvPicPr>
          <p:cNvPr id="15" name="Picture 4" descr="See the source image">
            <a:extLst>
              <a:ext uri="{FF2B5EF4-FFF2-40B4-BE49-F238E27FC236}">
                <a16:creationId xmlns:a16="http://schemas.microsoft.com/office/drawing/2014/main" id="{AA882A00-C8B7-4354-A9CB-0ABF318708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134"/>
          <a:stretch/>
        </p:blipFill>
        <p:spPr bwMode="auto">
          <a:xfrm>
            <a:off x="7638322" y="83905"/>
            <a:ext cx="3467192" cy="92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See the source image">
            <a:extLst>
              <a:ext uri="{FF2B5EF4-FFF2-40B4-BE49-F238E27FC236}">
                <a16:creationId xmlns:a16="http://schemas.microsoft.com/office/drawing/2014/main" id="{A379D508-8AF0-43A9-80EE-3B57DBDFA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201" y="4513107"/>
            <a:ext cx="1887994" cy="226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20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FAF4D0-9A9B-4CC9-8942-7737F3817D43}"/>
              </a:ext>
            </a:extLst>
          </p:cNvPr>
          <p:cNvSpPr/>
          <p:nvPr/>
        </p:nvSpPr>
        <p:spPr>
          <a:xfrm>
            <a:off x="0" y="0"/>
            <a:ext cx="9906000" cy="11064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CB1DB266-25EB-4C97-BCB5-B3CACA66C790}"/>
              </a:ext>
            </a:extLst>
          </p:cNvPr>
          <p:cNvSpPr txBox="1"/>
          <p:nvPr/>
        </p:nvSpPr>
        <p:spPr>
          <a:xfrm>
            <a:off x="130133" y="158285"/>
            <a:ext cx="8596068" cy="82316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554"/>
              </a:spcAft>
            </a:pPr>
            <a:r>
              <a:rPr lang="en-GB" sz="5000" b="1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dist="38100" dir="2700000" algn="tl">
                    <a:srgbClr val="000000"/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‘TURN IN’ AN ASSIGNMENT</a:t>
            </a:r>
            <a:endParaRPr lang="en-GB" sz="5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7471AFA-523F-4B88-8B76-614F6483B188}"/>
              </a:ext>
            </a:extLst>
          </p:cNvPr>
          <p:cNvCxnSpPr/>
          <p:nvPr/>
        </p:nvCxnSpPr>
        <p:spPr>
          <a:xfrm>
            <a:off x="5086985" y="2447100"/>
            <a:ext cx="0" cy="370541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B2C6C8-A838-416B-BDFF-9F032BFDA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9614" y="1253331"/>
            <a:ext cx="9249128" cy="13907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Select the </a:t>
            </a:r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Turn in </a:t>
            </a: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button to hand in an assignment.</a:t>
            </a:r>
          </a:p>
          <a:p>
            <a:pPr marL="0" indent="0"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 </a:t>
            </a:r>
          </a:p>
          <a:p>
            <a:pPr marL="0" indent="0"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The button will change depending on the status: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E362986-4571-46CB-A00D-584DDA0CF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16337" y="2816676"/>
            <a:ext cx="4210050" cy="31030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‘</a:t>
            </a:r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Not turned in</a:t>
            </a: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’ if the assignment is late and your teacher is no longer accepting turn-ins. You cannot turn in work.</a:t>
            </a:r>
          </a:p>
          <a:p>
            <a:pPr marL="0" indent="0"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‘</a:t>
            </a:r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Undo turn in</a:t>
            </a: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’ if you decide you want to edit your assignment before the due date. You'll need to turn it in again after you make your edits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ACA133D6-609D-4D1E-AB81-12891DE22337}"/>
              </a:ext>
            </a:extLst>
          </p:cNvPr>
          <p:cNvSpPr txBox="1">
            <a:spLocks/>
          </p:cNvSpPr>
          <p:nvPr/>
        </p:nvSpPr>
        <p:spPr>
          <a:xfrm>
            <a:off x="379613" y="2790956"/>
            <a:ext cx="4374669" cy="3279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‘</a:t>
            </a:r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Turn in again</a:t>
            </a: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’ if you’re editing an assignment you’ve already turned in and need to submit work again.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solidFill>
                <a:schemeClr val="tx1">
                  <a:lumMod val="95000"/>
                  <a:lumOff val="5000"/>
                </a:schemeClr>
              </a:solidFill>
              <a:latin typeface="Gill Sans MT" panose="020B05020201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‘</a:t>
            </a:r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Turn in late</a:t>
            </a: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’ if you’re turning in your assignment after the due date, but your teacher has allowed late turn-ins or asked for an improvement</a:t>
            </a:r>
            <a:r>
              <a:rPr lang="en-GB" sz="2200" dirty="0">
                <a:solidFill>
                  <a:srgbClr val="0070C0"/>
                </a:solidFill>
                <a:latin typeface="Gill Sans MT" panose="020B0502020104020203" pitchFamily="34" charset="0"/>
              </a:rPr>
              <a:t>.</a:t>
            </a:r>
          </a:p>
        </p:txBody>
      </p:sp>
      <p:pic>
        <p:nvPicPr>
          <p:cNvPr id="12" name="Picture 4" descr="See the source image">
            <a:extLst>
              <a:ext uri="{FF2B5EF4-FFF2-40B4-BE49-F238E27FC236}">
                <a16:creationId xmlns:a16="http://schemas.microsoft.com/office/drawing/2014/main" id="{5DA88505-0E5A-4803-A723-0A4034561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134"/>
          <a:stretch/>
        </p:blipFill>
        <p:spPr bwMode="auto">
          <a:xfrm>
            <a:off x="7638322" y="83905"/>
            <a:ext cx="3467192" cy="92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42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FAF4D0-9A9B-4CC9-8942-7737F3817D43}"/>
              </a:ext>
            </a:extLst>
          </p:cNvPr>
          <p:cNvSpPr/>
          <p:nvPr/>
        </p:nvSpPr>
        <p:spPr>
          <a:xfrm>
            <a:off x="0" y="0"/>
            <a:ext cx="9906000" cy="11064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CB1DB266-25EB-4C97-BCB5-B3CACA66C790}"/>
              </a:ext>
            </a:extLst>
          </p:cNvPr>
          <p:cNvSpPr txBox="1"/>
          <p:nvPr/>
        </p:nvSpPr>
        <p:spPr>
          <a:xfrm>
            <a:off x="130132" y="158285"/>
            <a:ext cx="9215647" cy="172386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554"/>
              </a:spcAft>
            </a:pPr>
            <a:r>
              <a:rPr lang="en-GB" sz="4800" b="1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dist="38100" dir="2700000" algn="tl">
                    <a:srgbClr val="000000"/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 YOUR ASSIGNMENTS</a:t>
            </a:r>
            <a:endParaRPr lang="en-GB" sz="48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554"/>
              </a:spcAft>
            </a:pPr>
            <a:endParaRPr lang="en-GB" sz="5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B2C6C8-A838-416B-BDFF-9F032BFDA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2372" y="1106424"/>
            <a:ext cx="9533482" cy="232257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Assignments you haven't turned in yet will by listed by order of due date under the </a:t>
            </a:r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Assigned</a:t>
            </a: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 arrow.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Select Load previous and Load more to see which assignments you have. Assignments you haven't opened yet will have a </a:t>
            </a:r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bold</a:t>
            </a: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 title.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Late assignments will include a Past due warning.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Select an assignment to attach any work and </a:t>
            </a:r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turn it in</a:t>
            </a: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.</a:t>
            </a:r>
          </a:p>
          <a:p>
            <a:pPr marL="0" indent="0">
              <a:buNone/>
            </a:pPr>
            <a:endParaRPr lang="en-GB" sz="22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E362986-4571-46CB-A00D-584DDA0CF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2371" y="3767769"/>
            <a:ext cx="5275249" cy="24798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Upcoming Assignments:</a:t>
            </a:r>
          </a:p>
          <a:p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Assignment title and due date: This will be highlighted before the turn in date.</a:t>
            </a:r>
          </a:p>
          <a:p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Past due: This means you haven’t turned your assignment in yet and it’s past the ‘turn in’ date. This will only appear if your teacher is accepting late turn-ins.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ACA133D6-609D-4D1E-AB81-12891DE22337}"/>
              </a:ext>
            </a:extLst>
          </p:cNvPr>
          <p:cNvSpPr txBox="1">
            <a:spLocks/>
          </p:cNvSpPr>
          <p:nvPr/>
        </p:nvSpPr>
        <p:spPr>
          <a:xfrm>
            <a:off x="0" y="3209131"/>
            <a:ext cx="4210050" cy="22993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4" descr="See the source image">
            <a:extLst>
              <a:ext uri="{FF2B5EF4-FFF2-40B4-BE49-F238E27FC236}">
                <a16:creationId xmlns:a16="http://schemas.microsoft.com/office/drawing/2014/main" id="{5DA88505-0E5A-4803-A723-0A4034561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134"/>
          <a:stretch/>
        </p:blipFill>
        <p:spPr bwMode="auto">
          <a:xfrm>
            <a:off x="7638322" y="83905"/>
            <a:ext cx="3467192" cy="92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View your assignment and select Turn in.">
            <a:extLst>
              <a:ext uri="{FF2B5EF4-FFF2-40B4-BE49-F238E27FC236}">
                <a16:creationId xmlns:a16="http://schemas.microsoft.com/office/drawing/2014/main" id="{9D5EEDDB-DD81-4B8D-AA05-D22EDC1F2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767" y="3648870"/>
            <a:ext cx="3698012" cy="25987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See the source image">
            <a:extLst>
              <a:ext uri="{FF2B5EF4-FFF2-40B4-BE49-F238E27FC236}">
                <a16:creationId xmlns:a16="http://schemas.microsoft.com/office/drawing/2014/main" id="{10BB592E-7FCF-4578-AB71-ACB21E29E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55" y="3869919"/>
            <a:ext cx="2243459" cy="268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32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2276CE7D6F1C4890D2A1EDE3B05154" ma:contentTypeVersion="12" ma:contentTypeDescription="Create a new document." ma:contentTypeScope="" ma:versionID="284999ee3ace554cd19e43dd3424e0ff">
  <xsd:schema xmlns:xsd="http://www.w3.org/2001/XMLSchema" xmlns:xs="http://www.w3.org/2001/XMLSchema" xmlns:p="http://schemas.microsoft.com/office/2006/metadata/properties" xmlns:ns3="b52a44e4-eb35-4526-8e6b-9a3be39d819f" xmlns:ns4="ae03abb9-29fe-46da-b937-48e5e165f63f" targetNamespace="http://schemas.microsoft.com/office/2006/metadata/properties" ma:root="true" ma:fieldsID="1f917cb80da081ced8a138f838d92438" ns3:_="" ns4:_="">
    <xsd:import namespace="b52a44e4-eb35-4526-8e6b-9a3be39d819f"/>
    <xsd:import namespace="ae03abb9-29fe-46da-b937-48e5e165f6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2a44e4-eb35-4526-8e6b-9a3be39d81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03abb9-29fe-46da-b937-48e5e165f6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7D62F9-405F-48F7-BDDE-A30141B0004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52a44e4-eb35-4526-8e6b-9a3be39d819f"/>
    <ds:schemaRef ds:uri="http://purl.org/dc/elements/1.1/"/>
    <ds:schemaRef ds:uri="http://schemas.microsoft.com/office/2006/metadata/properties"/>
    <ds:schemaRef ds:uri="ae03abb9-29fe-46da-b937-48e5e165f63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B07F3B-7D20-41A3-9248-741DD59618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4334E5-BB0B-4BB3-AC7E-1FA2BE7E2F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2a44e4-eb35-4526-8e6b-9a3be39d819f"/>
    <ds:schemaRef ds:uri="ae03abb9-29fe-46da-b937-48e5e165f6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7915</TotalTime>
  <Words>518</Words>
  <Application>Microsoft Office PowerPoint</Application>
  <PresentationFormat>A4 Paper (210x297 mm)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Burbank Big Cd Bd</vt:lpstr>
      <vt:lpstr>Calibri</vt:lpstr>
      <vt:lpstr>Calibri Light</vt:lpstr>
      <vt:lpstr>Century Gothic</vt:lpstr>
      <vt:lpstr>Gill Sans MT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Coffey-Bainbridge</dc:creator>
  <cp:lastModifiedBy>H Burton</cp:lastModifiedBy>
  <cp:revision>14</cp:revision>
  <dcterms:created xsi:type="dcterms:W3CDTF">2020-03-20T08:51:06Z</dcterms:created>
  <dcterms:modified xsi:type="dcterms:W3CDTF">2021-01-12T13:38:41Z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0x0101004F2276CE7D6F1C4890D2A1EDE3B05154</vt:lpwstr>
  </property>
  <property fmtid="{D5CDD505-2E9C-101B-9397-08002B2CF9AE}" pid="3" name="MSIP_Label_71dda7c5-96ca-48e3-9e3a-5c391aea2853_Enabled">
    <vt:lpwstr>True</vt:lpwstr>
  </property>
  <property fmtid="{D5CDD505-2E9C-101B-9397-08002B2CF9AE}" pid="4" name="MSIP_Label_71dda7c5-96ca-48e3-9e3a-5c391aea2853_SiteId">
    <vt:lpwstr>a091745a-b7d8-4d7a-b2a6-1359053d4510</vt:lpwstr>
  </property>
  <property fmtid="{D5CDD505-2E9C-101B-9397-08002B2CF9AE}" pid="5" name="MSIP_Label_71dda7c5-96ca-48e3-9e3a-5c391aea2853_Ref">
    <vt:lpwstr>https://api.informationprotection.azure.com/api/a091745a-b7d8-4d7a-b2a6-1359053d4510</vt:lpwstr>
  </property>
  <property fmtid="{D5CDD505-2E9C-101B-9397-08002B2CF9AE}" pid="6" name="MSIP_Label_71dda7c5-96ca-48e3-9e3a-5c391aea2853_SetBy">
    <vt:lpwstr>rahmad@nottinghamgirlsacademy.org</vt:lpwstr>
  </property>
  <property fmtid="{D5CDD505-2E9C-101B-9397-08002B2CF9AE}" pid="7" name="MSIP_Label_71dda7c5-96ca-48e3-9e3a-5c391aea2853_SetDate">
    <vt:lpwstr>2020-04-30T10:30:01.3401627+01:00</vt:lpwstr>
  </property>
  <property fmtid="{D5CDD505-2E9C-101B-9397-08002B2CF9AE}" pid="8" name="MSIP_Label_71dda7c5-96ca-48e3-9e3a-5c391aea2853_Name">
    <vt:lpwstr>General</vt:lpwstr>
  </property>
  <property fmtid="{D5CDD505-2E9C-101B-9397-08002B2CF9AE}" pid="9" name="MSIP_Label_71dda7c5-96ca-48e3-9e3a-5c391aea2853_Application">
    <vt:lpwstr>Microsoft Azure Information Protection</vt:lpwstr>
  </property>
  <property fmtid="{D5CDD505-2E9C-101B-9397-08002B2CF9AE}" pid="10" name="MSIP_Label_71dda7c5-96ca-48e3-9e3a-5c391aea2853_Extended_MSFT_Method">
    <vt:lpwstr>Automatic</vt:lpwstr>
  </property>
  <property fmtid="{D5CDD505-2E9C-101B-9397-08002B2CF9AE}" pid="11" name="Sensitivity">
    <vt:lpwstr>General</vt:lpwstr>
  </property>
</Properties>
</file>